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1" r:id="rId9"/>
    <p:sldId id="264" r:id="rId10"/>
    <p:sldId id="271" r:id="rId11"/>
    <p:sldId id="265" r:id="rId12"/>
    <p:sldId id="273" r:id="rId13"/>
    <p:sldId id="272" r:id="rId14"/>
    <p:sldId id="266" r:id="rId15"/>
    <p:sldId id="267" r:id="rId16"/>
    <p:sldId id="268" r:id="rId17"/>
    <p:sldId id="269" r:id="rId18"/>
    <p:sldId id="270" r:id="rId19"/>
    <p:sldId id="280" r:id="rId20"/>
    <p:sldId id="274" r:id="rId21"/>
    <p:sldId id="275" r:id="rId22"/>
    <p:sldId id="276" r:id="rId23"/>
    <p:sldId id="281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finance@guild.uwa.edu.a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ance@guild.uwa.edu.a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B1AA-576E-4F54-A5EF-978FFEF40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 Treasurer Training 2020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FCD55-92B2-4827-8A60-FE66B2B2EC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Jameson Thompson – 2020 Soc treasurer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309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543" y="0"/>
            <a:ext cx="9905998" cy="1478570"/>
          </a:xfrm>
        </p:spPr>
        <p:txBody>
          <a:bodyPr/>
          <a:lstStyle/>
          <a:p>
            <a:r>
              <a:rPr lang="en-AU" dirty="0" err="1"/>
              <a:t>Netsuite</a:t>
            </a:r>
            <a:r>
              <a:rPr lang="en-AU" dirty="0"/>
              <a:t> – example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8" y="1115395"/>
            <a:ext cx="10972801" cy="527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984171" y="522514"/>
            <a:ext cx="3037115" cy="19920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18957" y="930729"/>
            <a:ext cx="3429000" cy="1730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21286" y="261257"/>
            <a:ext cx="2628900" cy="3755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/>
              <a:t>Billing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7957" y="746063"/>
            <a:ext cx="271870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See All Transactions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A60C33-9FAC-48EC-A0C1-8AB512A6B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90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1D33-8F0C-42FB-8C79-0FAEEF0A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08274"/>
            <a:ext cx="9905998" cy="1478570"/>
          </a:xfrm>
        </p:spPr>
        <p:txBody>
          <a:bodyPr/>
          <a:lstStyle/>
          <a:p>
            <a:r>
              <a:rPr lang="en-US" dirty="0"/>
              <a:t>Club banking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1343-3F88-4737-939A-4ACFBB245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740" y="1580016"/>
            <a:ext cx="9905999" cy="3967929"/>
          </a:xfrm>
        </p:spPr>
        <p:txBody>
          <a:bodyPr>
            <a:normAutofit/>
          </a:bodyPr>
          <a:lstStyle/>
          <a:p>
            <a:r>
              <a:rPr lang="en-US" dirty="0"/>
              <a:t>Withdrawals (PINK SLIPS)</a:t>
            </a:r>
          </a:p>
          <a:p>
            <a:pPr lvl="1"/>
            <a:r>
              <a:rPr lang="en-US" dirty="0"/>
              <a:t>Requirements for a valid withdrawal:</a:t>
            </a:r>
          </a:p>
          <a:p>
            <a:pPr lvl="2"/>
            <a:r>
              <a:rPr lang="en-US" dirty="0" err="1"/>
              <a:t>Authorised</a:t>
            </a:r>
            <a:r>
              <a:rPr lang="en-US" dirty="0"/>
              <a:t> by at least 2 EXEC MEMBERS (name, signature, position) </a:t>
            </a:r>
          </a:p>
          <a:p>
            <a:pPr lvl="2"/>
            <a:r>
              <a:rPr lang="en-US" dirty="0"/>
              <a:t>Signatures must match ERF</a:t>
            </a:r>
          </a:p>
          <a:p>
            <a:pPr lvl="2"/>
            <a:r>
              <a:rPr lang="en-US" dirty="0"/>
              <a:t>Payee is a person OR external entity </a:t>
            </a:r>
          </a:p>
          <a:p>
            <a:pPr lvl="2"/>
            <a:r>
              <a:rPr lang="en-US" dirty="0"/>
              <a:t>The payee CANNOT be one of the 2 exec members </a:t>
            </a:r>
            <a:r>
              <a:rPr lang="en-US" dirty="0" err="1"/>
              <a:t>authorising</a:t>
            </a:r>
            <a:r>
              <a:rPr lang="en-US" dirty="0"/>
              <a:t> the withdrawal</a:t>
            </a:r>
          </a:p>
          <a:p>
            <a:pPr lvl="2"/>
            <a:r>
              <a:rPr lang="en-US" dirty="0"/>
              <a:t>Payee on withdrawal slip for CASH is the person picking up the money</a:t>
            </a:r>
          </a:p>
          <a:p>
            <a:pPr lvl="2"/>
            <a:r>
              <a:rPr lang="en-US" dirty="0"/>
              <a:t>MUST BE DATED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1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799" y="226632"/>
            <a:ext cx="9905998" cy="1478570"/>
          </a:xfrm>
        </p:spPr>
        <p:txBody>
          <a:bodyPr/>
          <a:lstStyle/>
          <a:p>
            <a:r>
              <a:rPr lang="en-AU" dirty="0"/>
              <a:t>Club banking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40" y="1498373"/>
            <a:ext cx="9905999" cy="3541714"/>
          </a:xfrm>
        </p:spPr>
        <p:txBody>
          <a:bodyPr>
            <a:normAutofit/>
          </a:bodyPr>
          <a:lstStyle/>
          <a:p>
            <a:r>
              <a:rPr lang="en-AU" dirty="0"/>
              <a:t>How do I make a withdrawal from my club’s Guild Account?</a:t>
            </a:r>
          </a:p>
          <a:p>
            <a:pPr lvl="1"/>
            <a:r>
              <a:rPr lang="en-AU" dirty="0"/>
              <a:t>Cash</a:t>
            </a:r>
          </a:p>
          <a:p>
            <a:pPr lvl="2"/>
            <a:r>
              <a:rPr lang="en-AU" dirty="0"/>
              <a:t>Any amount</a:t>
            </a:r>
          </a:p>
          <a:p>
            <a:pPr lvl="1"/>
            <a:r>
              <a:rPr lang="en-AU" dirty="0"/>
              <a:t>Bank transfer</a:t>
            </a:r>
          </a:p>
          <a:p>
            <a:pPr lvl="2"/>
            <a:r>
              <a:rPr lang="en-AU" dirty="0"/>
              <a:t>Minimum of $50 per bank transfer withdrawal</a:t>
            </a:r>
          </a:p>
          <a:p>
            <a:pPr lvl="2"/>
            <a:r>
              <a:rPr lang="en-AU" dirty="0"/>
              <a:t>State BSB, account number, and account name in payee column</a:t>
            </a:r>
          </a:p>
          <a:p>
            <a:pPr lvl="2"/>
            <a:r>
              <a:rPr lang="en-AU" dirty="0"/>
              <a:t>NB bank transfers are carried out EVERY THURSDAY – if payment is urgent, you must make the Finance Department aware of this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305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742" y="0"/>
            <a:ext cx="9905998" cy="1478570"/>
          </a:xfrm>
        </p:spPr>
        <p:txBody>
          <a:bodyPr/>
          <a:lstStyle/>
          <a:p>
            <a:r>
              <a:rPr lang="en-AU" dirty="0"/>
              <a:t>Club banking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784" y="1338942"/>
            <a:ext cx="9905999" cy="4833257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Deposits (YELLOW SLIPS)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Cash </a:t>
            </a:r>
          </a:p>
          <a:p>
            <a:pPr lvl="2"/>
            <a:r>
              <a:rPr lang="en-US" dirty="0">
                <a:solidFill>
                  <a:prstClr val="white"/>
                </a:solidFill>
              </a:rPr>
              <a:t>Count your cash prior to depositing!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Debit/Credit Card </a:t>
            </a:r>
          </a:p>
          <a:p>
            <a:pPr lvl="2"/>
            <a:r>
              <a:rPr lang="en-US" dirty="0">
                <a:solidFill>
                  <a:prstClr val="white"/>
                </a:solidFill>
              </a:rPr>
              <a:t>Present your card to Guild Finance 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Bank Transfer </a:t>
            </a:r>
          </a:p>
          <a:p>
            <a:pPr lvl="2"/>
            <a:r>
              <a:rPr lang="en-US" dirty="0">
                <a:solidFill>
                  <a:prstClr val="white"/>
                </a:solidFill>
              </a:rPr>
              <a:t>Email </a:t>
            </a:r>
            <a:r>
              <a:rPr lang="en-US" dirty="0">
                <a:solidFill>
                  <a:prstClr val="white"/>
                </a:solidFill>
                <a:hlinkClick r:id="rId2"/>
              </a:rPr>
              <a:t>finance@guild.uwa.edu.au</a:t>
            </a:r>
            <a:r>
              <a:rPr lang="en-US" dirty="0">
                <a:solidFill>
                  <a:prstClr val="white"/>
                </a:solidFill>
              </a:rPr>
              <a:t> to provide details for transfer (club name, account number, transfer amount, </a:t>
            </a:r>
            <a:r>
              <a:rPr lang="en-US" dirty="0" err="1">
                <a:solidFill>
                  <a:prstClr val="white"/>
                </a:solidFill>
              </a:rPr>
              <a:t>etc</a:t>
            </a:r>
            <a:r>
              <a:rPr lang="en-US" dirty="0">
                <a:solidFill>
                  <a:prstClr val="white"/>
                </a:solidFill>
              </a:rPr>
              <a:t>)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Floats</a:t>
            </a:r>
            <a:endParaRPr lang="en-AU" dirty="0"/>
          </a:p>
          <a:p>
            <a:pPr lvl="1"/>
            <a:r>
              <a:rPr lang="en-AU" dirty="0">
                <a:solidFill>
                  <a:prstClr val="white"/>
                </a:solidFill>
              </a:rPr>
              <a:t>Email </a:t>
            </a:r>
            <a:r>
              <a:rPr lang="en-AU" dirty="0">
                <a:solidFill>
                  <a:prstClr val="white"/>
                </a:solidFill>
                <a:hlinkClick r:id="rId2"/>
              </a:rPr>
              <a:t>finance@guild.uwa.edu.au</a:t>
            </a:r>
            <a:r>
              <a:rPr lang="en-AU" dirty="0">
                <a:solidFill>
                  <a:prstClr val="white"/>
                </a:solidFill>
              </a:rPr>
              <a:t> stating the denominations needed and the total amount </a:t>
            </a:r>
          </a:p>
          <a:p>
            <a:pPr lvl="1"/>
            <a:r>
              <a:rPr lang="en-AU" dirty="0">
                <a:solidFill>
                  <a:prstClr val="white"/>
                </a:solidFill>
              </a:rPr>
              <a:t>Please give AT LEAST 24 HOURS NOTICE</a:t>
            </a:r>
          </a:p>
        </p:txBody>
      </p:sp>
    </p:spTree>
    <p:extLst>
      <p:ext uri="{BB962C8B-B14F-4D97-AF65-F5344CB8AC3E}">
        <p14:creationId xmlns:p14="http://schemas.microsoft.com/office/powerpoint/2010/main" val="143929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4F35-844B-401F-97C7-A8B6F89B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070" y="0"/>
            <a:ext cx="9905998" cy="1478570"/>
          </a:xfrm>
        </p:spPr>
        <p:txBody>
          <a:bodyPr/>
          <a:lstStyle/>
          <a:p>
            <a:r>
              <a:rPr lang="en-US" dirty="0"/>
              <a:t>Club banking – cont’d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381FC-B8C9-4206-9A12-22BA8318F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26671"/>
            <a:ext cx="9905999" cy="53557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Interest </a:t>
            </a:r>
          </a:p>
          <a:p>
            <a:pPr lvl="1"/>
            <a:r>
              <a:rPr lang="en-US" dirty="0"/>
              <a:t>Clubs with a minimum of $3000 in their bank account will earn interest over the semester</a:t>
            </a:r>
          </a:p>
          <a:p>
            <a:pPr lvl="1"/>
            <a:r>
              <a:rPr lang="en-US" dirty="0"/>
              <a:t>Interest is calculated in January of the following year upon receiving confirmation of interest rates from UWA</a:t>
            </a:r>
          </a:p>
          <a:p>
            <a:pPr lvl="2"/>
            <a:r>
              <a:rPr lang="en-US" dirty="0"/>
              <a:t>Assuming ending balance is &gt;$3000, the amount used for calculation will be the balance on the last day of the month </a:t>
            </a:r>
          </a:p>
          <a:p>
            <a:r>
              <a:rPr lang="en-US" dirty="0"/>
              <a:t>Payment of invoices </a:t>
            </a:r>
          </a:p>
          <a:p>
            <a:pPr lvl="1"/>
            <a:r>
              <a:rPr lang="en-US" dirty="0"/>
              <a:t>Internal </a:t>
            </a:r>
          </a:p>
          <a:p>
            <a:pPr lvl="2"/>
            <a:r>
              <a:rPr lang="en-US" dirty="0"/>
              <a:t>Entities that operate within UWA (</a:t>
            </a:r>
            <a:r>
              <a:rPr lang="en-US" dirty="0" err="1"/>
              <a:t>ie</a:t>
            </a:r>
            <a:r>
              <a:rPr lang="en-US" dirty="0"/>
              <a:t>. Guild Catering, Tavern, Guild Venue Hires)</a:t>
            </a:r>
          </a:p>
          <a:p>
            <a:pPr lvl="1"/>
            <a:r>
              <a:rPr lang="en-US" dirty="0"/>
              <a:t>External </a:t>
            </a:r>
          </a:p>
          <a:p>
            <a:pPr lvl="2"/>
            <a:r>
              <a:rPr lang="en-US" dirty="0"/>
              <a:t>Any person/entity that operates outside of UWA and the Guild </a:t>
            </a:r>
          </a:p>
          <a:p>
            <a:r>
              <a:rPr lang="en-US" dirty="0"/>
              <a:t>Printing </a:t>
            </a:r>
          </a:p>
          <a:p>
            <a:pPr lvl="1"/>
            <a:r>
              <a:rPr lang="en-US" dirty="0"/>
              <a:t>Printing vouchers for CCZ can be purchased from Guild Finance ($5, $10, and $20)</a:t>
            </a:r>
          </a:p>
          <a:p>
            <a:pPr lvl="1"/>
            <a:r>
              <a:rPr lang="en-US" dirty="0"/>
              <a:t>Funds can be transferred to a club’s prepaid </a:t>
            </a:r>
            <a:r>
              <a:rPr lang="en-US" dirty="0" err="1"/>
              <a:t>Uniprint</a:t>
            </a:r>
            <a:r>
              <a:rPr lang="en-US" dirty="0"/>
              <a:t> account by making a withdrawal payable to ‘</a:t>
            </a:r>
            <a:r>
              <a:rPr lang="en-US" dirty="0" err="1"/>
              <a:t>Uniprint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57515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A23D-881E-475E-946F-7BF864CF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727" y="0"/>
            <a:ext cx="9905998" cy="1478570"/>
          </a:xfrm>
        </p:spPr>
        <p:txBody>
          <a:bodyPr/>
          <a:lstStyle/>
          <a:p>
            <a:r>
              <a:rPr lang="en-US" dirty="0"/>
              <a:t>Withdrawal slip example 1 </a:t>
            </a:r>
            <a:endParaRPr lang="en-A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544" b="46544"/>
          <a:stretch/>
        </p:blipFill>
        <p:spPr bwMode="auto">
          <a:xfrm>
            <a:off x="816429" y="-3674613"/>
            <a:ext cx="10548257" cy="1010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FD6A04-E1E7-4C74-9AFE-C692B4583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420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5EFA-B1D9-4FAA-AC6F-AF9C20A0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92" y="0"/>
            <a:ext cx="9905998" cy="1478570"/>
          </a:xfrm>
        </p:spPr>
        <p:txBody>
          <a:bodyPr/>
          <a:lstStyle/>
          <a:p>
            <a:r>
              <a:rPr lang="en-US" dirty="0"/>
              <a:t>Withdrawal slip example 2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1273629"/>
            <a:ext cx="10335985" cy="502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931F5A-EEF2-4AAE-8E07-A4ABA9AE9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28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AE060-1C1F-4342-97E6-5477571D4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95943"/>
            <a:ext cx="9905998" cy="1478570"/>
          </a:xfrm>
        </p:spPr>
        <p:txBody>
          <a:bodyPr/>
          <a:lstStyle/>
          <a:p>
            <a:r>
              <a:rPr lang="en-US" dirty="0"/>
              <a:t>Deposit slip – example 1 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15" y="1224643"/>
            <a:ext cx="9846128" cy="532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400CC-7E5A-40A8-B60C-CDA6B9CD1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28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C2B5-C4E9-4C98-A3C8-55D810FC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756" y="293914"/>
            <a:ext cx="9905998" cy="1478570"/>
          </a:xfrm>
        </p:spPr>
        <p:txBody>
          <a:bodyPr/>
          <a:lstStyle/>
          <a:p>
            <a:r>
              <a:rPr lang="en-US" dirty="0"/>
              <a:t>Grants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5DF21-BB71-4E0A-AD53-BB61BAE93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63686"/>
            <a:ext cx="9905999" cy="4494213"/>
          </a:xfrm>
        </p:spPr>
        <p:txBody>
          <a:bodyPr>
            <a:normAutofit/>
          </a:bodyPr>
          <a:lstStyle/>
          <a:p>
            <a:r>
              <a:rPr lang="en-AU" dirty="0"/>
              <a:t>3 main types of Grants</a:t>
            </a:r>
          </a:p>
          <a:p>
            <a:pPr lvl="1"/>
            <a:r>
              <a:rPr lang="en-AU" dirty="0"/>
              <a:t>O-Day Grant</a:t>
            </a:r>
          </a:p>
          <a:p>
            <a:pPr lvl="1"/>
            <a:r>
              <a:rPr lang="en-AU" dirty="0"/>
              <a:t>Special Project Grants</a:t>
            </a:r>
          </a:p>
          <a:p>
            <a:pPr lvl="1"/>
            <a:r>
              <a:rPr lang="en-AU" dirty="0"/>
              <a:t>Semester Grants</a:t>
            </a:r>
          </a:p>
          <a:p>
            <a:r>
              <a:rPr lang="en-AU" dirty="0"/>
              <a:t>Please see the UWA Student Guild Club Grants Policy for grant regulations</a:t>
            </a:r>
          </a:p>
          <a:p>
            <a:r>
              <a:rPr lang="en-AU" dirty="0"/>
              <a:t>See articles 52-60 of the UWA Student Guild Club Grants Policy for the factors taken into consideration by SOC in the review of Grant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80039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75618"/>
            <a:ext cx="9905998" cy="1478570"/>
          </a:xfrm>
        </p:spPr>
        <p:txBody>
          <a:bodyPr/>
          <a:lstStyle/>
          <a:p>
            <a:r>
              <a:rPr lang="en-AU" dirty="0"/>
              <a:t>Treasurer tips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65716"/>
            <a:ext cx="9905999" cy="4428898"/>
          </a:xfrm>
        </p:spPr>
        <p:txBody>
          <a:bodyPr>
            <a:normAutofit/>
          </a:bodyPr>
          <a:lstStyle/>
          <a:p>
            <a:r>
              <a:rPr lang="en-AU" dirty="0"/>
              <a:t>Read your constitution!</a:t>
            </a:r>
          </a:p>
          <a:p>
            <a:r>
              <a:rPr lang="en-AU" dirty="0"/>
              <a:t>Stay organised </a:t>
            </a:r>
          </a:p>
          <a:p>
            <a:pPr lvl="1"/>
            <a:r>
              <a:rPr lang="en-AU" dirty="0"/>
              <a:t>Keep on top of emails, expenditure, budgeting, archiving documents (</a:t>
            </a:r>
            <a:r>
              <a:rPr lang="en-AU" dirty="0" err="1"/>
              <a:t>ie</a:t>
            </a:r>
            <a:r>
              <a:rPr lang="en-AU" dirty="0"/>
              <a:t>. Receipts, etc.)</a:t>
            </a:r>
          </a:p>
          <a:p>
            <a:r>
              <a:rPr lang="en-AU" dirty="0"/>
              <a:t>The best sources of club income are profitable events/services, and applying for sponsorship</a:t>
            </a:r>
          </a:p>
          <a:p>
            <a:r>
              <a:rPr lang="en-AU" dirty="0"/>
              <a:t>Apply for prizes (</a:t>
            </a:r>
            <a:r>
              <a:rPr lang="en-AU" dirty="0" err="1"/>
              <a:t>ie</a:t>
            </a:r>
            <a:r>
              <a:rPr lang="en-AU" dirty="0"/>
              <a:t>. Most inclusive event, best club, best new club)</a:t>
            </a:r>
          </a:p>
          <a:p>
            <a:r>
              <a:rPr lang="en-AU" dirty="0"/>
              <a:t>When collaborating with other clubs, ensure that there is a written agreement as to how expenditure is to be split/profits are to be distributed</a:t>
            </a:r>
          </a:p>
        </p:txBody>
      </p:sp>
    </p:spTree>
    <p:extLst>
      <p:ext uri="{BB962C8B-B14F-4D97-AF65-F5344CB8AC3E}">
        <p14:creationId xmlns:p14="http://schemas.microsoft.com/office/powerpoint/2010/main" val="66932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F636-D388-4B59-8691-79C16AFC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‘club treasurer’ – general scope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CB087-3F64-4119-82DA-F3873B12E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Manage the finances of your club </a:t>
            </a:r>
          </a:p>
          <a:p>
            <a:r>
              <a:rPr lang="en-AU" dirty="0"/>
              <a:t>Budgeting and financial planning </a:t>
            </a:r>
          </a:p>
          <a:p>
            <a:r>
              <a:rPr lang="en-AU" dirty="0"/>
              <a:t>Banking </a:t>
            </a:r>
          </a:p>
          <a:p>
            <a:r>
              <a:rPr lang="en-AU" u="sng" dirty="0"/>
              <a:t>GRANTS</a:t>
            </a:r>
          </a:p>
        </p:txBody>
      </p:sp>
    </p:spTree>
    <p:extLst>
      <p:ext uri="{BB962C8B-B14F-4D97-AF65-F5344CB8AC3E}">
        <p14:creationId xmlns:p14="http://schemas.microsoft.com/office/powerpoint/2010/main" val="2291374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O-Day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96143"/>
            <a:ext cx="9905999" cy="3995058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When is the O-Day Grant due?</a:t>
            </a:r>
          </a:p>
          <a:p>
            <a:pPr lvl="1"/>
            <a:r>
              <a:rPr lang="en-AU" dirty="0"/>
              <a:t>Email your grant application to the SOC Treasurer by the due date </a:t>
            </a:r>
            <a:br>
              <a:rPr lang="en-AU" dirty="0"/>
            </a:br>
            <a:r>
              <a:rPr lang="en-AU" dirty="0"/>
              <a:t>(11:59pm </a:t>
            </a:r>
            <a:r>
              <a:rPr lang="en-AU" b="1" i="1" u="sng" dirty="0"/>
              <a:t>26</a:t>
            </a:r>
            <a:r>
              <a:rPr lang="en-AU" b="1" i="1" u="sng" baseline="30000" dirty="0"/>
              <a:t>th</a:t>
            </a:r>
            <a:r>
              <a:rPr lang="en-AU" b="1" i="1" u="sng" dirty="0"/>
              <a:t> March 2020</a:t>
            </a:r>
            <a:r>
              <a:rPr lang="en-AU" dirty="0"/>
              <a:t>) </a:t>
            </a:r>
          </a:p>
          <a:p>
            <a:r>
              <a:rPr lang="en-AU" dirty="0"/>
              <a:t>How much can I get reimbursed?</a:t>
            </a:r>
          </a:p>
          <a:p>
            <a:pPr lvl="1"/>
            <a:r>
              <a:rPr lang="en-AU" dirty="0"/>
              <a:t>There will be a prescribed limit that clubs can claim which is hinged on:</a:t>
            </a:r>
          </a:p>
          <a:p>
            <a:pPr lvl="2"/>
            <a:r>
              <a:rPr lang="en-AU" dirty="0"/>
              <a:t>The funds available for O-Day Grants, and;</a:t>
            </a:r>
          </a:p>
          <a:p>
            <a:pPr lvl="2"/>
            <a:r>
              <a:rPr lang="en-AU" dirty="0"/>
              <a:t>The cost of hiring an O-Day stall without a marquee from the Guild</a:t>
            </a:r>
          </a:p>
          <a:p>
            <a:r>
              <a:rPr lang="en-AU" dirty="0"/>
              <a:t>How will I know how much money I’ve been reimbursed?</a:t>
            </a:r>
          </a:p>
          <a:p>
            <a:pPr lvl="1"/>
            <a:r>
              <a:rPr lang="en-AU" dirty="0"/>
              <a:t>The SOC Treasurer will publicise O-Day Grant applications after they have been reviewed by the Grants Subcommittee</a:t>
            </a:r>
          </a:p>
        </p:txBody>
      </p:sp>
    </p:spTree>
    <p:extLst>
      <p:ext uri="{BB962C8B-B14F-4D97-AF65-F5344CB8AC3E}">
        <p14:creationId xmlns:p14="http://schemas.microsoft.com/office/powerpoint/2010/main" val="655459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728" y="0"/>
            <a:ext cx="9905998" cy="1478570"/>
          </a:xfrm>
        </p:spPr>
        <p:txBody>
          <a:bodyPr/>
          <a:lstStyle/>
          <a:p>
            <a:r>
              <a:rPr lang="en-AU" dirty="0"/>
              <a:t>Special project grants (SPG’s)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111" y="1286101"/>
            <a:ext cx="9905999" cy="5163684"/>
          </a:xfrm>
        </p:spPr>
        <p:txBody>
          <a:bodyPr>
            <a:normAutofit fontScale="92500"/>
          </a:bodyPr>
          <a:lstStyle/>
          <a:p>
            <a:r>
              <a:rPr lang="en-AU" dirty="0"/>
              <a:t>When is the Special Project Grant application due?</a:t>
            </a:r>
          </a:p>
          <a:p>
            <a:pPr lvl="1"/>
            <a:r>
              <a:rPr lang="en-AU" dirty="0"/>
              <a:t>2 due dates</a:t>
            </a:r>
          </a:p>
          <a:p>
            <a:pPr lvl="2"/>
            <a:r>
              <a:rPr lang="en-AU" dirty="0"/>
              <a:t>Semester 1 – 11:59pm </a:t>
            </a:r>
            <a:r>
              <a:rPr lang="en-AU" b="1" u="sng" dirty="0"/>
              <a:t>30th April 2020  </a:t>
            </a:r>
          </a:p>
          <a:p>
            <a:pPr lvl="2"/>
            <a:r>
              <a:rPr lang="en-AU" dirty="0"/>
              <a:t>Semester 2 – 11:59pm </a:t>
            </a:r>
            <a:r>
              <a:rPr lang="en-AU" b="1" u="sng" dirty="0"/>
              <a:t>6</a:t>
            </a:r>
            <a:r>
              <a:rPr lang="en-AU" b="1" u="sng" baseline="30000" dirty="0"/>
              <a:t>th</a:t>
            </a:r>
            <a:r>
              <a:rPr lang="en-AU" b="1" u="sng" dirty="0"/>
              <a:t> August 2020</a:t>
            </a:r>
          </a:p>
          <a:p>
            <a:r>
              <a:rPr lang="en-AU" dirty="0"/>
              <a:t>What does this grant cover?</a:t>
            </a:r>
          </a:p>
          <a:p>
            <a:pPr lvl="1"/>
            <a:r>
              <a:rPr lang="en-AU" dirty="0"/>
              <a:t>SPG’s are used to fund Club events/activities/purchases that pose significant benefit to Club members and the promotion of its objects by means of supplementary financial support</a:t>
            </a:r>
          </a:p>
          <a:p>
            <a:r>
              <a:rPr lang="en-AU" dirty="0"/>
              <a:t>How do I submit an SPG application?</a:t>
            </a:r>
          </a:p>
          <a:p>
            <a:pPr lvl="1"/>
            <a:r>
              <a:rPr lang="en-AU" dirty="0"/>
              <a:t>Complete relevant forms found on the Guild website and submit applications by email to the SOC Treasurer</a:t>
            </a:r>
          </a:p>
          <a:p>
            <a:pPr lvl="1"/>
            <a:r>
              <a:rPr lang="en-AU" dirty="0"/>
              <a:t>The SOC Treasurer will inform Guild finance of successful applications to ensure that the funds are distributed ASAP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marL="914400" lvl="2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0438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Special project grants (</a:t>
            </a:r>
            <a:r>
              <a:rPr lang="en-AU" dirty="0" err="1"/>
              <a:t>SPg’s</a:t>
            </a:r>
            <a:r>
              <a:rPr lang="en-AU" dirty="0"/>
              <a:t>)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How much can I claim?</a:t>
            </a:r>
          </a:p>
          <a:p>
            <a:pPr lvl="1"/>
            <a:r>
              <a:rPr lang="en-AU" dirty="0"/>
              <a:t>Up to $1000 can be claimed each year</a:t>
            </a:r>
          </a:p>
          <a:p>
            <a:pPr lvl="1"/>
            <a:r>
              <a:rPr lang="en-AU" dirty="0"/>
              <a:t>This means you can claim $400 in Semester 1 and $600 in Semester 2, the entire $1000 in Semester 1 or 2, or any other division of $1000 over the two semesters </a:t>
            </a:r>
            <a:br>
              <a:rPr lang="en-AU" dirty="0"/>
            </a:br>
            <a:endParaRPr lang="en-AU" dirty="0"/>
          </a:p>
          <a:p>
            <a:r>
              <a:rPr lang="en-AU" dirty="0"/>
              <a:t>What happens after the SPG application has been approved?</a:t>
            </a:r>
          </a:p>
          <a:p>
            <a:pPr lvl="1"/>
            <a:r>
              <a:rPr lang="en-AU" dirty="0"/>
              <a:t>The club must submit a final expenditure statement with receipts to the SOC Treasurer when the grant funds have been utilised </a:t>
            </a:r>
          </a:p>
          <a:p>
            <a:pPr lvl="2"/>
            <a:r>
              <a:rPr lang="en-AU" dirty="0"/>
              <a:t>If the SOC Committee is not satisfied the grant funds have been utilised in the manner prescribed in the application, they may require that the Club in question return a specified portion of the funding to the Guild</a:t>
            </a:r>
          </a:p>
        </p:txBody>
      </p:sp>
    </p:spTree>
    <p:extLst>
      <p:ext uri="{BB962C8B-B14F-4D97-AF65-F5344CB8AC3E}">
        <p14:creationId xmlns:p14="http://schemas.microsoft.com/office/powerpoint/2010/main" val="1281809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roup 11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60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1" name="Rectangle 54">
            <a:extLst>
              <a:ext uri="{FF2B5EF4-FFF2-40B4-BE49-F238E27FC236}">
                <a16:creationId xmlns:a16="http://schemas.microsoft.com/office/drawing/2014/main" id="{BC3E363D-4793-4E9B-88F5-58007346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29ED15-EA0D-4E84-97F6-3EDFF8478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722" y="965201"/>
            <a:ext cx="8878556" cy="4927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3832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1946"/>
            <a:ext cx="9905998" cy="1478570"/>
          </a:xfrm>
        </p:spPr>
        <p:txBody>
          <a:bodyPr/>
          <a:lstStyle/>
          <a:p>
            <a:r>
              <a:rPr lang="en-AU" dirty="0"/>
              <a:t>Semester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098" y="1400401"/>
            <a:ext cx="9905999" cy="4739142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When is this grant application due? </a:t>
            </a:r>
          </a:p>
          <a:p>
            <a:pPr lvl="1"/>
            <a:r>
              <a:rPr lang="en-AU" dirty="0"/>
              <a:t>2 due dates</a:t>
            </a:r>
          </a:p>
          <a:p>
            <a:pPr lvl="2"/>
            <a:r>
              <a:rPr lang="en-AU" dirty="0"/>
              <a:t>Semester 1 – 11:59pm </a:t>
            </a:r>
            <a:r>
              <a:rPr lang="en-AU" b="1" u="sng" dirty="0"/>
              <a:t>21</a:t>
            </a:r>
            <a:r>
              <a:rPr lang="en-AU" b="1" u="sng" baseline="30000" dirty="0"/>
              <a:t>st</a:t>
            </a:r>
            <a:r>
              <a:rPr lang="en-AU" b="1" u="sng" dirty="0"/>
              <a:t> May 2020</a:t>
            </a:r>
          </a:p>
          <a:p>
            <a:pPr lvl="2"/>
            <a:r>
              <a:rPr lang="en-AU" dirty="0"/>
              <a:t>Semester 2 – 11:59pm </a:t>
            </a:r>
            <a:r>
              <a:rPr lang="en-AU" b="1" u="sng" dirty="0"/>
              <a:t>22</a:t>
            </a:r>
            <a:r>
              <a:rPr lang="en-AU" b="1" u="sng" baseline="30000" dirty="0"/>
              <a:t>nd</a:t>
            </a:r>
            <a:r>
              <a:rPr lang="en-AU" b="1" u="sng" dirty="0"/>
              <a:t> October 2020</a:t>
            </a:r>
          </a:p>
          <a:p>
            <a:r>
              <a:rPr lang="en-AU" dirty="0"/>
              <a:t>What can be claimed with this grant?</a:t>
            </a:r>
          </a:p>
          <a:p>
            <a:pPr lvl="1"/>
            <a:r>
              <a:rPr lang="en-AU" dirty="0"/>
              <a:t>The semester grant gives clubs the opportunity to be reimbursed for expenses incurred throughout the semester</a:t>
            </a:r>
          </a:p>
          <a:p>
            <a:r>
              <a:rPr lang="en-AU" dirty="0"/>
              <a:t>What cannot be claimed with this grant? </a:t>
            </a:r>
          </a:p>
          <a:p>
            <a:pPr lvl="1"/>
            <a:r>
              <a:rPr lang="en-AU" dirty="0"/>
              <a:t>Clubs cannot claim expenses incurred for the purpose of events/activities funded by SPG’s or Lion Nathan Grants</a:t>
            </a:r>
          </a:p>
          <a:p>
            <a:pPr lvl="1"/>
            <a:r>
              <a:rPr lang="en-AU" dirty="0"/>
              <a:t>Clubs can only claim expenses incurred for the purpose of O-Day where they can prove such expenses have a continuing benefit for Club members (</a:t>
            </a:r>
            <a:r>
              <a:rPr lang="en-AU" dirty="0" err="1"/>
              <a:t>eg</a:t>
            </a:r>
            <a:r>
              <a:rPr lang="en-AU" dirty="0"/>
              <a:t>. Club t-shirts)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518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43" y="210303"/>
            <a:ext cx="9905998" cy="1478570"/>
          </a:xfrm>
        </p:spPr>
        <p:txBody>
          <a:bodyPr/>
          <a:lstStyle/>
          <a:p>
            <a:r>
              <a:rPr lang="en-AU" dirty="0"/>
              <a:t>Semester grant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43" y="1139144"/>
            <a:ext cx="9905999" cy="3541714"/>
          </a:xfrm>
        </p:spPr>
        <p:txBody>
          <a:bodyPr/>
          <a:lstStyle/>
          <a:p>
            <a:r>
              <a:rPr lang="en-AU" dirty="0"/>
              <a:t>Penalties affecting Semester 1 and 2 grants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56545"/>
              </p:ext>
            </p:extLst>
          </p:nvPr>
        </p:nvGraphicFramePr>
        <p:xfrm>
          <a:off x="1689099" y="1862666"/>
          <a:ext cx="81280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Penalty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Failure to send a delegate</a:t>
                      </a:r>
                      <a:r>
                        <a:rPr lang="en-AU" baseline="0" dirty="0"/>
                        <a:t> to any SOC Meetings throughout the year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Lapsing (not eligible for SOC grants/benefits)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Failure to send a delegate to 3 or more SOC Meetings throughout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40% cut in semester grants for the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Failure to send a delegate</a:t>
                      </a:r>
                      <a:r>
                        <a:rPr lang="en-AU" baseline="0" dirty="0"/>
                        <a:t> to 2 SOC Meetings throughout the year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25% cut in semester grants for the</a:t>
                      </a:r>
                      <a:r>
                        <a:rPr lang="en-AU" baseline="0" dirty="0"/>
                        <a:t> year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Failure to send a delegate to 1 SOC</a:t>
                      </a:r>
                      <a:r>
                        <a:rPr lang="en-AU" baseline="0" dirty="0"/>
                        <a:t> Meeting throughout the year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15% cut in semester grants for the</a:t>
                      </a:r>
                      <a:r>
                        <a:rPr lang="en-AU" baseline="0" dirty="0"/>
                        <a:t> year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Failure to attend</a:t>
                      </a:r>
                      <a:r>
                        <a:rPr lang="en-AU" baseline="0" dirty="0"/>
                        <a:t> Treasurer Training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40% cut in semester grants for</a:t>
                      </a:r>
                      <a:r>
                        <a:rPr lang="en-AU" baseline="0" dirty="0"/>
                        <a:t> the year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4643" y="5457734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NB – the above penalties do not apply to Clubs who send apologies at least 24 hours prior to the relevant SOC Meeting with a reasonable explanation for the </a:t>
            </a:r>
            <a:r>
              <a:rPr lang="en-AU" sz="2400" dirty="0" err="1"/>
              <a:t>inattendance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21470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5FBD-5B30-4457-9954-06277F48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85381"/>
            <a:ext cx="9905998" cy="1478570"/>
          </a:xfrm>
        </p:spPr>
        <p:txBody>
          <a:bodyPr/>
          <a:lstStyle/>
          <a:p>
            <a:r>
              <a:rPr lang="en-US" dirty="0"/>
              <a:t>Background info 	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18B7-62FB-4D4A-8A85-B05F6915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36628"/>
            <a:ext cx="9905999" cy="4394640"/>
          </a:xfrm>
        </p:spPr>
        <p:txBody>
          <a:bodyPr>
            <a:normAutofit/>
          </a:bodyPr>
          <a:lstStyle/>
          <a:p>
            <a:r>
              <a:rPr lang="en-US" dirty="0"/>
              <a:t>Guild Finance </a:t>
            </a:r>
          </a:p>
          <a:p>
            <a:pPr lvl="1"/>
            <a:r>
              <a:rPr lang="en-US" dirty="0"/>
              <a:t>Open Mon-Fri 8:30am </a:t>
            </a:r>
            <a:r>
              <a:rPr lang="en-US" dirty="0" err="1"/>
              <a:t>til</a:t>
            </a:r>
            <a:r>
              <a:rPr lang="en-US" dirty="0"/>
              <a:t> 4:45pm</a:t>
            </a:r>
          </a:p>
          <a:p>
            <a:pPr lvl="1"/>
            <a:r>
              <a:rPr lang="en-US" dirty="0"/>
              <a:t>Your CLUB ACCOUNT NUMBER is available in your BANKING BOOKS</a:t>
            </a:r>
          </a:p>
          <a:p>
            <a:pPr lvl="1"/>
            <a:r>
              <a:rPr lang="en-US" dirty="0"/>
              <a:t>All enquiries can be sent to </a:t>
            </a:r>
            <a:r>
              <a:rPr lang="en-US" dirty="0">
                <a:hlinkClick r:id="rId2"/>
              </a:rPr>
              <a:t>finance@guild.uwa.edu.au</a:t>
            </a:r>
            <a:r>
              <a:rPr lang="en-US" dirty="0"/>
              <a:t> </a:t>
            </a:r>
          </a:p>
          <a:p>
            <a:r>
              <a:rPr lang="en-US" dirty="0"/>
              <a:t>Banking books </a:t>
            </a:r>
          </a:p>
          <a:p>
            <a:pPr lvl="1"/>
            <a:r>
              <a:rPr lang="en-US" dirty="0"/>
              <a:t>Clubs have 2 banking books</a:t>
            </a:r>
          </a:p>
          <a:p>
            <a:pPr lvl="2"/>
            <a:r>
              <a:rPr lang="en-US" dirty="0"/>
              <a:t>YELLOW </a:t>
            </a:r>
            <a:r>
              <a:rPr lang="en-US" dirty="0">
                <a:sym typeface="Wingdings" panose="05000000000000000000" pitchFamily="2" charset="2"/>
              </a:rPr>
              <a:t> DEPOSITS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PINK  WITHDRAWALS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Books that are MISPLACED or NOT PASSED ONTO NEW EXEC’s  $20 charge for each new book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7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A3D4-E292-4B21-A5FD-46FC17C5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registration form (ERF)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F8949-C1E6-43AB-91E4-E796F97E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an ERF? </a:t>
            </a:r>
          </a:p>
          <a:p>
            <a:pPr lvl="1"/>
            <a:r>
              <a:rPr lang="en-US" dirty="0"/>
              <a:t>A form containing the details and signatures of all current club executives</a:t>
            </a:r>
          </a:p>
          <a:p>
            <a:pPr lvl="1"/>
            <a:r>
              <a:rPr lang="en-US" dirty="0"/>
              <a:t>This allows us to know who the executives of each club and society are</a:t>
            </a:r>
          </a:p>
          <a:p>
            <a:pPr lvl="1"/>
            <a:r>
              <a:rPr lang="en-US" dirty="0"/>
              <a:t>Must be submitted to Guild Finance no later than 2 WEEKS AFTER THE AGM (or any change to a club’s exec)</a:t>
            </a:r>
          </a:p>
          <a:p>
            <a:pPr lvl="1"/>
            <a:r>
              <a:rPr lang="en-US" dirty="0"/>
              <a:t>Guild Finance can only accept </a:t>
            </a:r>
            <a:r>
              <a:rPr lang="en-US" b="1" dirty="0"/>
              <a:t>ORIGINAL HARD COPY</a:t>
            </a:r>
            <a:r>
              <a:rPr lang="en-US" dirty="0"/>
              <a:t> of the ERF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225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10A5-A177-4644-84E2-92B34096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070" y="389918"/>
            <a:ext cx="9905998" cy="1478570"/>
          </a:xfrm>
        </p:spPr>
        <p:txBody>
          <a:bodyPr/>
          <a:lstStyle/>
          <a:p>
            <a:r>
              <a:rPr lang="en-US" dirty="0"/>
              <a:t>Structure of Erf – 2 pages	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687E0-6573-419D-9158-57EF0163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740" y="1596345"/>
            <a:ext cx="9905999" cy="35417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1</a:t>
            </a:r>
          </a:p>
          <a:p>
            <a:pPr lvl="1"/>
            <a:r>
              <a:rPr lang="en-US" dirty="0"/>
              <a:t>For newly elected exec’s – allows Guild Finance to verify the details of exec’s and grant them access to the club’s accounts</a:t>
            </a:r>
          </a:p>
          <a:p>
            <a:r>
              <a:rPr lang="en-US" dirty="0"/>
              <a:t>Page 2 </a:t>
            </a:r>
          </a:p>
          <a:p>
            <a:pPr lvl="1"/>
            <a:r>
              <a:rPr lang="en-US" dirty="0"/>
              <a:t>Past Exec members – confirm the election of the current executives </a:t>
            </a:r>
          </a:p>
          <a:p>
            <a:pPr lvl="1"/>
            <a:r>
              <a:rPr lang="en-US" dirty="0"/>
              <a:t>Returning Officers – ensure that the election/AGM is procedurally fair</a:t>
            </a:r>
          </a:p>
          <a:p>
            <a:r>
              <a:rPr lang="en-US" dirty="0"/>
              <a:t>NB – ERF should list at least TWO past executive members and </a:t>
            </a:r>
            <a:br>
              <a:rPr lang="en-US" dirty="0"/>
            </a:br>
            <a:r>
              <a:rPr lang="en-US" dirty="0"/>
              <a:t>AT LEAST TWO Returning Officers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613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5BA59-199B-46C1-AD8E-D998C985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872" y="-130629"/>
            <a:ext cx="9905998" cy="1478570"/>
          </a:xfrm>
        </p:spPr>
        <p:txBody>
          <a:bodyPr/>
          <a:lstStyle/>
          <a:p>
            <a:r>
              <a:rPr lang="en-US" dirty="0"/>
              <a:t>ERF – example 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87" y="938892"/>
            <a:ext cx="80010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F144BE-BCEB-48C2-B6B6-48FAD6CAC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058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69B8B-F3EA-4F92-A533-BEAB6F9B4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813" y="-230568"/>
            <a:ext cx="9905998" cy="1478570"/>
          </a:xfrm>
        </p:spPr>
        <p:txBody>
          <a:bodyPr/>
          <a:lstStyle/>
          <a:p>
            <a:r>
              <a:rPr lang="en-US" dirty="0"/>
              <a:t>ERF Example – Cont’d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50" y="770965"/>
            <a:ext cx="8649216" cy="574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97253E-4E53-4973-B73A-D174EA289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454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0A3E-7A1F-4304-8428-40D608FD1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officers (RO’s)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1DA33-8CD3-4476-99CA-3E1F716B4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08414"/>
            <a:ext cx="9905999" cy="3782787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RO’s must NOT:</a:t>
            </a:r>
          </a:p>
          <a:p>
            <a:pPr lvl="1"/>
            <a:r>
              <a:rPr lang="en-AU" dirty="0"/>
              <a:t>have been on the club’s committee in the last year</a:t>
            </a:r>
          </a:p>
          <a:p>
            <a:pPr lvl="1"/>
            <a:r>
              <a:rPr lang="en-AU" dirty="0"/>
              <a:t>currently be on the club’s committee </a:t>
            </a:r>
          </a:p>
          <a:p>
            <a:pPr lvl="1"/>
            <a:r>
              <a:rPr lang="en-AU" dirty="0"/>
              <a:t>run in the same election in which they are an RO</a:t>
            </a:r>
          </a:p>
          <a:p>
            <a:r>
              <a:rPr lang="en-AU" dirty="0"/>
              <a:t>RO’s can:</a:t>
            </a:r>
          </a:p>
          <a:p>
            <a:pPr lvl="1"/>
            <a:r>
              <a:rPr lang="en-AU" dirty="0"/>
              <a:t>Be a Guild staff member </a:t>
            </a:r>
          </a:p>
          <a:p>
            <a:pPr lvl="1"/>
            <a:r>
              <a:rPr lang="en-AU" dirty="0"/>
              <a:t>Be a UWA staff member </a:t>
            </a:r>
          </a:p>
          <a:p>
            <a:pPr lvl="1"/>
            <a:r>
              <a:rPr lang="en-AU" dirty="0"/>
              <a:t>Be a previous committee member from more than a year ago</a:t>
            </a:r>
          </a:p>
          <a:p>
            <a:pPr lvl="1"/>
            <a:r>
              <a:rPr lang="en-AU" dirty="0"/>
              <a:t>Be a financial member of the club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21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F3BD-4260-4431-BA57-12CAECDA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7646"/>
            <a:ext cx="9905998" cy="1478570"/>
          </a:xfrm>
        </p:spPr>
        <p:txBody>
          <a:bodyPr/>
          <a:lstStyle/>
          <a:p>
            <a:r>
              <a:rPr lang="en-US" dirty="0" err="1"/>
              <a:t>Netsuite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7B79D-47D1-4107-8A81-497344DB3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398" y="1269773"/>
            <a:ext cx="9905999" cy="3541714"/>
          </a:xfrm>
        </p:spPr>
        <p:txBody>
          <a:bodyPr/>
          <a:lstStyle/>
          <a:p>
            <a:r>
              <a:rPr lang="en-AU" dirty="0"/>
              <a:t>What is it?</a:t>
            </a:r>
          </a:p>
          <a:p>
            <a:pPr lvl="1"/>
            <a:r>
              <a:rPr lang="en-AU" dirty="0" err="1"/>
              <a:t>Netsuite</a:t>
            </a:r>
            <a:r>
              <a:rPr lang="en-AU" dirty="0"/>
              <a:t> is an online platform that allows all clubs to view their financial statements</a:t>
            </a:r>
          </a:p>
          <a:p>
            <a:pPr lvl="1"/>
            <a:r>
              <a:rPr lang="en-AU" dirty="0"/>
              <a:t>Statements can be generated in Excel or PDF </a:t>
            </a:r>
          </a:p>
          <a:p>
            <a:r>
              <a:rPr lang="en-AU" dirty="0"/>
              <a:t>How do I use it?</a:t>
            </a:r>
          </a:p>
          <a:p>
            <a:pPr lvl="1"/>
            <a:r>
              <a:rPr lang="en-AU" dirty="0"/>
              <a:t>Click ‘see all transactions’ (under Billing) to view your current statement</a:t>
            </a:r>
          </a:p>
          <a:p>
            <a:pPr lvl="1"/>
            <a:r>
              <a:rPr lang="en-AU" dirty="0"/>
              <a:t>Click the hyperlinked date to view full details of each individual deposit and withdrawal</a:t>
            </a:r>
          </a:p>
          <a:p>
            <a:pPr lvl="1"/>
            <a:r>
              <a:rPr lang="en-AU" dirty="0"/>
              <a:t>NB – ‘Deposit Action’ refers to Club withdrawals</a:t>
            </a:r>
          </a:p>
        </p:txBody>
      </p:sp>
    </p:spTree>
    <p:extLst>
      <p:ext uri="{BB962C8B-B14F-4D97-AF65-F5344CB8AC3E}">
        <p14:creationId xmlns:p14="http://schemas.microsoft.com/office/powerpoint/2010/main" val="4087739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1326</Words>
  <Application>Microsoft Office PowerPoint</Application>
  <PresentationFormat>Widescreen</PresentationFormat>
  <Paragraphs>166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Tw Cen MT</vt:lpstr>
      <vt:lpstr>Circuit</vt:lpstr>
      <vt:lpstr>Soc Treasurer Training 2020</vt:lpstr>
      <vt:lpstr>‘club treasurer’ – general scope </vt:lpstr>
      <vt:lpstr>Background info  </vt:lpstr>
      <vt:lpstr>Executive registration form (ERF) </vt:lpstr>
      <vt:lpstr>Structure of Erf – 2 pages </vt:lpstr>
      <vt:lpstr>ERF – example </vt:lpstr>
      <vt:lpstr>ERF Example – Cont’d</vt:lpstr>
      <vt:lpstr>Returning officers (RO’s)</vt:lpstr>
      <vt:lpstr>Netsuite</vt:lpstr>
      <vt:lpstr>Netsuite – example </vt:lpstr>
      <vt:lpstr>Club banking </vt:lpstr>
      <vt:lpstr>Club banking cont’d</vt:lpstr>
      <vt:lpstr>Club banking cont’d</vt:lpstr>
      <vt:lpstr>Club banking – cont’d </vt:lpstr>
      <vt:lpstr>Withdrawal slip example 1 </vt:lpstr>
      <vt:lpstr>Withdrawal slip example 2</vt:lpstr>
      <vt:lpstr>Deposit slip – example 1 </vt:lpstr>
      <vt:lpstr>Grants </vt:lpstr>
      <vt:lpstr>Treasurer tips </vt:lpstr>
      <vt:lpstr>O-Day grants</vt:lpstr>
      <vt:lpstr>Special project grants (SPG’s)</vt:lpstr>
      <vt:lpstr>Special project grants (SPg’s) – cont’d</vt:lpstr>
      <vt:lpstr>PowerPoint Presentation</vt:lpstr>
      <vt:lpstr>Semester Grant</vt:lpstr>
      <vt:lpstr>Semester grant – cont’d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 Treasurer Training 2020</dc:title>
  <dc:creator>Jameson Thompson</dc:creator>
  <cp:lastModifiedBy>Jameson Thompson</cp:lastModifiedBy>
  <cp:revision>5</cp:revision>
  <dcterms:created xsi:type="dcterms:W3CDTF">2020-02-03T06:47:28Z</dcterms:created>
  <dcterms:modified xsi:type="dcterms:W3CDTF">2020-02-03T07:29:07Z</dcterms:modified>
</cp:coreProperties>
</file>